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9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82CF1F-08B5-E752-6B8D-F0AD6BE60A2A}" v="129" dt="2025-09-03T13:19:59.396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e Di Maio" userId="S::a023608@unipi.it::b6f29c83-12f2-4efc-b450-189b1e68ade5" providerId="AD" clId="Web-{8182CF1F-08B5-E752-6B8D-F0AD6BE60A2A}"/>
    <pc:docChg chg="modSld">
      <pc:chgData name="Rachele Di Maio" userId="S::a023608@unipi.it::b6f29c83-12f2-4efc-b450-189b1e68ade5" providerId="AD" clId="Web-{8182CF1F-08B5-E752-6B8D-F0AD6BE60A2A}" dt="2025-09-03T13:19:57.631" v="70" actId="20577"/>
      <pc:docMkLst>
        <pc:docMk/>
      </pc:docMkLst>
      <pc:sldChg chg="modSp">
        <pc:chgData name="Rachele Di Maio" userId="S::a023608@unipi.it::b6f29c83-12f2-4efc-b450-189b1e68ade5" providerId="AD" clId="Web-{8182CF1F-08B5-E752-6B8D-F0AD6BE60A2A}" dt="2025-09-03T13:18:17.082" v="13" actId="20577"/>
        <pc:sldMkLst>
          <pc:docMk/>
          <pc:sldMk cId="0" sldId="256"/>
        </pc:sldMkLst>
        <pc:spChg chg="mod">
          <ac:chgData name="Rachele Di Maio" userId="S::a023608@unipi.it::b6f29c83-12f2-4efc-b450-189b1e68ade5" providerId="AD" clId="Web-{8182CF1F-08B5-E752-6B8D-F0AD6BE60A2A}" dt="2025-09-03T13:18:17.082" v="13" actId="20577"/>
          <ac:spMkLst>
            <pc:docMk/>
            <pc:sldMk cId="0" sldId="256"/>
            <ac:spMk id="154" creationId="{00000000-0000-0000-0000-000000000000}"/>
          </ac:spMkLst>
        </pc:spChg>
      </pc:sldChg>
      <pc:sldChg chg="modSp">
        <pc:chgData name="Rachele Di Maio" userId="S::a023608@unipi.it::b6f29c83-12f2-4efc-b450-189b1e68ade5" providerId="AD" clId="Web-{8182CF1F-08B5-E752-6B8D-F0AD6BE60A2A}" dt="2025-09-03T13:19:57.631" v="70" actId="20577"/>
        <pc:sldMkLst>
          <pc:docMk/>
          <pc:sldMk cId="0" sldId="257"/>
        </pc:sldMkLst>
        <pc:spChg chg="mod">
          <ac:chgData name="Rachele Di Maio" userId="S::a023608@unipi.it::b6f29c83-12f2-4efc-b450-189b1e68ade5" providerId="AD" clId="Web-{8182CF1F-08B5-E752-6B8D-F0AD6BE60A2A}" dt="2025-09-03T13:19:57.631" v="70" actId="20577"/>
          <ac:spMkLst>
            <pc:docMk/>
            <pc:sldMk cId="0" sldId="257"/>
            <ac:spMk id="156" creationId="{00000000-0000-0000-0000-000000000000}"/>
          </ac:spMkLst>
        </pc:spChg>
        <pc:spChg chg="mod">
          <ac:chgData name="Rachele Di Maio" userId="S::a023608@unipi.it::b6f29c83-12f2-4efc-b450-189b1e68ade5" providerId="AD" clId="Web-{8182CF1F-08B5-E752-6B8D-F0AD6BE60A2A}" dt="2025-09-03T13:18:27.770" v="16" actId="20577"/>
          <ac:spMkLst>
            <pc:docMk/>
            <pc:sldMk cId="0" sldId="257"/>
            <ac:spMk id="157" creationId="{00000000-0000-0000-0000-000000000000}"/>
          </ac:spMkLst>
        </pc:spChg>
      </pc:sldChg>
      <pc:sldChg chg="modSp">
        <pc:chgData name="Rachele Di Maio" userId="S::a023608@unipi.it::b6f29c83-12f2-4efc-b450-189b1e68ade5" providerId="AD" clId="Web-{8182CF1F-08B5-E752-6B8D-F0AD6BE60A2A}" dt="2025-09-03T13:19:54.052" v="68" actId="20577"/>
        <pc:sldMkLst>
          <pc:docMk/>
          <pc:sldMk cId="0" sldId="258"/>
        </pc:sldMkLst>
        <pc:spChg chg="mod">
          <ac:chgData name="Rachele Di Maio" userId="S::a023608@unipi.it::b6f29c83-12f2-4efc-b450-189b1e68ade5" providerId="AD" clId="Web-{8182CF1F-08B5-E752-6B8D-F0AD6BE60A2A}" dt="2025-09-03T13:19:54.052" v="68" actId="20577"/>
          <ac:spMkLst>
            <pc:docMk/>
            <pc:sldMk cId="0" sldId="258"/>
            <ac:spMk id="159" creationId="{00000000-0000-0000-0000-000000000000}"/>
          </ac:spMkLst>
        </pc:spChg>
        <pc:spChg chg="mod">
          <ac:chgData name="Rachele Di Maio" userId="S::a023608@unipi.it::b6f29c83-12f2-4efc-b450-189b1e68ade5" providerId="AD" clId="Web-{8182CF1F-08B5-E752-6B8D-F0AD6BE60A2A}" dt="2025-09-03T13:18:30.426" v="18" actId="20577"/>
          <ac:spMkLst>
            <pc:docMk/>
            <pc:sldMk cId="0" sldId="258"/>
            <ac:spMk id="160" creationId="{00000000-0000-0000-0000-000000000000}"/>
          </ac:spMkLst>
        </pc:spChg>
      </pc:sldChg>
      <pc:sldChg chg="modSp">
        <pc:chgData name="Rachele Di Maio" userId="S::a023608@unipi.it::b6f29c83-12f2-4efc-b450-189b1e68ade5" providerId="AD" clId="Web-{8182CF1F-08B5-E752-6B8D-F0AD6BE60A2A}" dt="2025-09-03T13:19:51.474" v="66" actId="20577"/>
        <pc:sldMkLst>
          <pc:docMk/>
          <pc:sldMk cId="0" sldId="259"/>
        </pc:sldMkLst>
        <pc:spChg chg="mod">
          <ac:chgData name="Rachele Di Maio" userId="S::a023608@unipi.it::b6f29c83-12f2-4efc-b450-189b1e68ade5" providerId="AD" clId="Web-{8182CF1F-08B5-E752-6B8D-F0AD6BE60A2A}" dt="2025-09-03T13:19:51.474" v="66" actId="20577"/>
          <ac:spMkLst>
            <pc:docMk/>
            <pc:sldMk cId="0" sldId="259"/>
            <ac:spMk id="162" creationId="{00000000-0000-0000-0000-000000000000}"/>
          </ac:spMkLst>
        </pc:spChg>
        <pc:spChg chg="mod">
          <ac:chgData name="Rachele Di Maio" userId="S::a023608@unipi.it::b6f29c83-12f2-4efc-b450-189b1e68ade5" providerId="AD" clId="Web-{8182CF1F-08B5-E752-6B8D-F0AD6BE60A2A}" dt="2025-09-03T13:18:36.004" v="21" actId="20577"/>
          <ac:spMkLst>
            <pc:docMk/>
            <pc:sldMk cId="0" sldId="259"/>
            <ac:spMk id="163" creationId="{00000000-0000-0000-0000-000000000000}"/>
          </ac:spMkLst>
        </pc:spChg>
      </pc:sldChg>
      <pc:sldChg chg="modSp">
        <pc:chgData name="Rachele Di Maio" userId="S::a023608@unipi.it::b6f29c83-12f2-4efc-b450-189b1e68ade5" providerId="AD" clId="Web-{8182CF1F-08B5-E752-6B8D-F0AD6BE60A2A}" dt="2025-09-03T13:18:39.880" v="24" actId="20577"/>
        <pc:sldMkLst>
          <pc:docMk/>
          <pc:sldMk cId="0" sldId="260"/>
        </pc:sldMkLst>
        <pc:spChg chg="mod">
          <ac:chgData name="Rachele Di Maio" userId="S::a023608@unipi.it::b6f29c83-12f2-4efc-b450-189b1e68ade5" providerId="AD" clId="Web-{8182CF1F-08B5-E752-6B8D-F0AD6BE60A2A}" dt="2025-09-03T13:18:39.880" v="24" actId="20577"/>
          <ac:spMkLst>
            <pc:docMk/>
            <pc:sldMk cId="0" sldId="260"/>
            <ac:spMk id="166" creationId="{00000000-0000-0000-0000-000000000000}"/>
          </ac:spMkLst>
        </pc:spChg>
      </pc:sldChg>
      <pc:sldChg chg="modSp">
        <pc:chgData name="Rachele Di Maio" userId="S::a023608@unipi.it::b6f29c83-12f2-4efc-b450-189b1e68ade5" providerId="AD" clId="Web-{8182CF1F-08B5-E752-6B8D-F0AD6BE60A2A}" dt="2025-09-03T13:19:45.709" v="63" actId="20577"/>
        <pc:sldMkLst>
          <pc:docMk/>
          <pc:sldMk cId="0" sldId="261"/>
        </pc:sldMkLst>
        <pc:spChg chg="mod">
          <ac:chgData name="Rachele Di Maio" userId="S::a023608@unipi.it::b6f29c83-12f2-4efc-b450-189b1e68ade5" providerId="AD" clId="Web-{8182CF1F-08B5-E752-6B8D-F0AD6BE60A2A}" dt="2025-09-03T13:19:45.709" v="63" actId="20577"/>
          <ac:spMkLst>
            <pc:docMk/>
            <pc:sldMk cId="0" sldId="261"/>
            <ac:spMk id="168" creationId="{00000000-0000-0000-0000-000000000000}"/>
          </ac:spMkLst>
        </pc:spChg>
        <pc:spChg chg="mod">
          <ac:chgData name="Rachele Di Maio" userId="S::a023608@unipi.it::b6f29c83-12f2-4efc-b450-189b1e68ade5" providerId="AD" clId="Web-{8182CF1F-08B5-E752-6B8D-F0AD6BE60A2A}" dt="2025-09-03T13:18:44.114" v="27" actId="20577"/>
          <ac:spMkLst>
            <pc:docMk/>
            <pc:sldMk cId="0" sldId="261"/>
            <ac:spMk id="169" creationId="{00000000-0000-0000-0000-000000000000}"/>
          </ac:spMkLst>
        </pc:spChg>
      </pc:sldChg>
      <pc:sldChg chg="modSp">
        <pc:chgData name="Rachele Di Maio" userId="S::a023608@unipi.it::b6f29c83-12f2-4efc-b450-189b1e68ade5" providerId="AD" clId="Web-{8182CF1F-08B5-E752-6B8D-F0AD6BE60A2A}" dt="2025-09-03T13:18:47.114" v="29" actId="20577"/>
        <pc:sldMkLst>
          <pc:docMk/>
          <pc:sldMk cId="0" sldId="262"/>
        </pc:sldMkLst>
        <pc:spChg chg="mod">
          <ac:chgData name="Rachele Di Maio" userId="S::a023608@unipi.it::b6f29c83-12f2-4efc-b450-189b1e68ade5" providerId="AD" clId="Web-{8182CF1F-08B5-E752-6B8D-F0AD6BE60A2A}" dt="2025-09-03T13:18:47.114" v="29" actId="20577"/>
          <ac:spMkLst>
            <pc:docMk/>
            <pc:sldMk cId="0" sldId="262"/>
            <ac:spMk id="172" creationId="{00000000-0000-0000-0000-000000000000}"/>
          </ac:spMkLst>
        </pc:spChg>
      </pc:sldChg>
      <pc:sldChg chg="modSp">
        <pc:chgData name="Rachele Di Maio" userId="S::a023608@unipi.it::b6f29c83-12f2-4efc-b450-189b1e68ade5" providerId="AD" clId="Web-{8182CF1F-08B5-E752-6B8D-F0AD6BE60A2A}" dt="2025-09-03T13:19:39.740" v="60" actId="20577"/>
        <pc:sldMkLst>
          <pc:docMk/>
          <pc:sldMk cId="0" sldId="263"/>
        </pc:sldMkLst>
        <pc:spChg chg="mod">
          <ac:chgData name="Rachele Di Maio" userId="S::a023608@unipi.it::b6f29c83-12f2-4efc-b450-189b1e68ade5" providerId="AD" clId="Web-{8182CF1F-08B5-E752-6B8D-F0AD6BE60A2A}" dt="2025-09-03T13:19:39.740" v="60" actId="20577"/>
          <ac:spMkLst>
            <pc:docMk/>
            <pc:sldMk cId="0" sldId="263"/>
            <ac:spMk id="174" creationId="{00000000-0000-0000-0000-000000000000}"/>
          </ac:spMkLst>
        </pc:spChg>
        <pc:spChg chg="mod">
          <ac:chgData name="Rachele Di Maio" userId="S::a023608@unipi.it::b6f29c83-12f2-4efc-b450-189b1e68ade5" providerId="AD" clId="Web-{8182CF1F-08B5-E752-6B8D-F0AD6BE60A2A}" dt="2025-09-03T13:18:50.802" v="31" actId="20577"/>
          <ac:spMkLst>
            <pc:docMk/>
            <pc:sldMk cId="0" sldId="263"/>
            <ac:spMk id="175" creationId="{00000000-0000-0000-0000-000000000000}"/>
          </ac:spMkLst>
        </pc:spChg>
      </pc:sldChg>
      <pc:sldChg chg="modSp">
        <pc:chgData name="Rachele Di Maio" userId="S::a023608@unipi.it::b6f29c83-12f2-4efc-b450-189b1e68ade5" providerId="AD" clId="Web-{8182CF1F-08B5-E752-6B8D-F0AD6BE60A2A}" dt="2025-09-03T13:19:37.240" v="57" actId="20577"/>
        <pc:sldMkLst>
          <pc:docMk/>
          <pc:sldMk cId="0" sldId="264"/>
        </pc:sldMkLst>
        <pc:spChg chg="mod">
          <ac:chgData name="Rachele Di Maio" userId="S::a023608@unipi.it::b6f29c83-12f2-4efc-b450-189b1e68ade5" providerId="AD" clId="Web-{8182CF1F-08B5-E752-6B8D-F0AD6BE60A2A}" dt="2025-09-03T13:19:37.240" v="57" actId="20577"/>
          <ac:spMkLst>
            <pc:docMk/>
            <pc:sldMk cId="0" sldId="264"/>
            <ac:spMk id="177" creationId="{00000000-0000-0000-0000-000000000000}"/>
          </ac:spMkLst>
        </pc:spChg>
        <pc:spChg chg="mod">
          <ac:chgData name="Rachele Di Maio" userId="S::a023608@unipi.it::b6f29c83-12f2-4efc-b450-189b1e68ade5" providerId="AD" clId="Web-{8182CF1F-08B5-E752-6B8D-F0AD6BE60A2A}" dt="2025-09-03T13:18:55.599" v="33" actId="20577"/>
          <ac:spMkLst>
            <pc:docMk/>
            <pc:sldMk cId="0" sldId="264"/>
            <ac:spMk id="178" creationId="{00000000-0000-0000-0000-000000000000}"/>
          </ac:spMkLst>
        </pc:spChg>
      </pc:sldChg>
      <pc:sldChg chg="modSp">
        <pc:chgData name="Rachele Di Maio" userId="S::a023608@unipi.it::b6f29c83-12f2-4efc-b450-189b1e68ade5" providerId="AD" clId="Web-{8182CF1F-08B5-E752-6B8D-F0AD6BE60A2A}" dt="2025-09-03T13:19:32.787" v="53" actId="20577"/>
        <pc:sldMkLst>
          <pc:docMk/>
          <pc:sldMk cId="0" sldId="265"/>
        </pc:sldMkLst>
        <pc:spChg chg="mod">
          <ac:chgData name="Rachele Di Maio" userId="S::a023608@unipi.it::b6f29c83-12f2-4efc-b450-189b1e68ade5" providerId="AD" clId="Web-{8182CF1F-08B5-E752-6B8D-F0AD6BE60A2A}" dt="2025-09-03T13:19:32.787" v="53" actId="20577"/>
          <ac:spMkLst>
            <pc:docMk/>
            <pc:sldMk cId="0" sldId="265"/>
            <ac:spMk id="180" creationId="{00000000-0000-0000-0000-000000000000}"/>
          </ac:spMkLst>
        </pc:spChg>
        <pc:spChg chg="mod">
          <ac:chgData name="Rachele Di Maio" userId="S::a023608@unipi.it::b6f29c83-12f2-4efc-b450-189b1e68ade5" providerId="AD" clId="Web-{8182CF1F-08B5-E752-6B8D-F0AD6BE60A2A}" dt="2025-09-03T13:18:59.114" v="35" actId="20577"/>
          <ac:spMkLst>
            <pc:docMk/>
            <pc:sldMk cId="0" sldId="265"/>
            <ac:spMk id="181" creationId="{00000000-0000-0000-0000-000000000000}"/>
          </ac:spMkLst>
        </pc:spChg>
      </pc:sldChg>
      <pc:sldChg chg="modSp">
        <pc:chgData name="Rachele Di Maio" userId="S::a023608@unipi.it::b6f29c83-12f2-4efc-b450-189b1e68ade5" providerId="AD" clId="Web-{8182CF1F-08B5-E752-6B8D-F0AD6BE60A2A}" dt="2025-09-03T13:19:04.474" v="38" actId="20577"/>
        <pc:sldMkLst>
          <pc:docMk/>
          <pc:sldMk cId="0" sldId="266"/>
        </pc:sldMkLst>
        <pc:spChg chg="mod">
          <ac:chgData name="Rachele Di Maio" userId="S::a023608@unipi.it::b6f29c83-12f2-4efc-b450-189b1e68ade5" providerId="AD" clId="Web-{8182CF1F-08B5-E752-6B8D-F0AD6BE60A2A}" dt="2025-09-03T13:19:04.474" v="38" actId="20577"/>
          <ac:spMkLst>
            <pc:docMk/>
            <pc:sldMk cId="0" sldId="266"/>
            <ac:spMk id="184" creationId="{00000000-0000-0000-0000-000000000000}"/>
          </ac:spMkLst>
        </pc:spChg>
      </pc:sldChg>
      <pc:sldChg chg="modSp">
        <pc:chgData name="Rachele Di Maio" userId="S::a023608@unipi.it::b6f29c83-12f2-4efc-b450-189b1e68ade5" providerId="AD" clId="Web-{8182CF1F-08B5-E752-6B8D-F0AD6BE60A2A}" dt="2025-09-03T13:19:26.036" v="49" actId="20577"/>
        <pc:sldMkLst>
          <pc:docMk/>
          <pc:sldMk cId="0" sldId="267"/>
        </pc:sldMkLst>
        <pc:spChg chg="mod">
          <ac:chgData name="Rachele Di Maio" userId="S::a023608@unipi.it::b6f29c83-12f2-4efc-b450-189b1e68ade5" providerId="AD" clId="Web-{8182CF1F-08B5-E752-6B8D-F0AD6BE60A2A}" dt="2025-09-03T13:19:26.036" v="49" actId="20577"/>
          <ac:spMkLst>
            <pc:docMk/>
            <pc:sldMk cId="0" sldId="267"/>
            <ac:spMk id="186" creationId="{00000000-0000-0000-0000-000000000000}"/>
          </ac:spMkLst>
        </pc:spChg>
        <pc:spChg chg="mod">
          <ac:chgData name="Rachele Di Maio" userId="S::a023608@unipi.it::b6f29c83-12f2-4efc-b450-189b1e68ade5" providerId="AD" clId="Web-{8182CF1F-08B5-E752-6B8D-F0AD6BE60A2A}" dt="2025-09-03T13:19:08.552" v="41" actId="20577"/>
          <ac:spMkLst>
            <pc:docMk/>
            <pc:sldMk cId="0" sldId="267"/>
            <ac:spMk id="187" creationId="{00000000-0000-0000-0000-000000000000}"/>
          </ac:spMkLst>
        </pc:spChg>
      </pc:sldChg>
      <pc:sldChg chg="modSp">
        <pc:chgData name="Rachele Di Maio" userId="S::a023608@unipi.it::b6f29c83-12f2-4efc-b450-189b1e68ade5" providerId="AD" clId="Web-{8182CF1F-08B5-E752-6B8D-F0AD6BE60A2A}" dt="2025-09-03T13:19:15.380" v="46" actId="20577"/>
        <pc:sldMkLst>
          <pc:docMk/>
          <pc:sldMk cId="0" sldId="268"/>
        </pc:sldMkLst>
        <pc:spChg chg="mod">
          <ac:chgData name="Rachele Di Maio" userId="S::a023608@unipi.it::b6f29c83-12f2-4efc-b450-189b1e68ade5" providerId="AD" clId="Web-{8182CF1F-08B5-E752-6B8D-F0AD6BE60A2A}" dt="2025-09-03T13:19:15.380" v="46" actId="20577"/>
          <ac:spMkLst>
            <pc:docMk/>
            <pc:sldMk cId="0" sldId="268"/>
            <ac:spMk id="189" creationId="{00000000-0000-0000-0000-000000000000}"/>
          </ac:spMkLst>
        </pc:spChg>
        <pc:spChg chg="mod">
          <ac:chgData name="Rachele Di Maio" userId="S::a023608@unipi.it::b6f29c83-12f2-4efc-b450-189b1e68ade5" providerId="AD" clId="Web-{8182CF1F-08B5-E752-6B8D-F0AD6BE60A2A}" dt="2025-09-03T13:19:12.943" v="44" actId="20577"/>
          <ac:spMkLst>
            <pc:docMk/>
            <pc:sldMk cId="0" sldId="268"/>
            <ac:spMk id="19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solidFill>
          <a:srgbClr val="0034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471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>
                <a:solidFill>
                  <a:srgbClr val="FFFFFF"/>
                </a:solidFill>
              </a:defRPr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104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Hot air balloons viewed from below against a blue sky"/>
          <p:cNvSpPr>
            <a:spLocks noGrp="1"/>
          </p:cNvSpPr>
          <p:nvPr>
            <p:ph type="pic" sz="quarter" idx="21"/>
          </p:nvPr>
        </p:nvSpPr>
        <p:spPr>
          <a:xfrm>
            <a:off x="15436504" y="1270000"/>
            <a:ext cx="8167167" cy="5422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Close-up of the top of a hot air balloon viewed from above"/>
          <p:cNvSpPr>
            <a:spLocks noGrp="1"/>
          </p:cNvSpPr>
          <p:nvPr>
            <p:ph type="pic" sz="quarter" idx="22"/>
          </p:nvPr>
        </p:nvSpPr>
        <p:spPr>
          <a:xfrm>
            <a:off x="15461772" y="7085972"/>
            <a:ext cx="8148414" cy="54322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Hot air balloons viewed from below against a blue sky"/>
          <p:cNvSpPr>
            <a:spLocks noGrp="1"/>
          </p:cNvSpPr>
          <p:nvPr>
            <p:ph type="pic" idx="23"/>
          </p:nvPr>
        </p:nvSpPr>
        <p:spPr>
          <a:xfrm>
            <a:off x="-124635" y="1270000"/>
            <a:ext cx="16859219" cy="112394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Hot air balloons viewed from below against a blue sky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lose-up of the top of a hot air balloon viewed from above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lose-up of a hot air balloon viewed from below"/>
          <p:cNvSpPr>
            <a:spLocks noGrp="1"/>
          </p:cNvSpPr>
          <p:nvPr>
            <p:ph type="pic" idx="21"/>
          </p:nvPr>
        </p:nvSpPr>
        <p:spPr>
          <a:xfrm>
            <a:off x="9226574" y="1270000"/>
            <a:ext cx="16840152" cy="111844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9779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Hot air balloons viewed from below against a blue sky"/>
          <p:cNvSpPr>
            <a:spLocks noGrp="1"/>
          </p:cNvSpPr>
          <p:nvPr>
            <p:ph type="pic" idx="22"/>
          </p:nvPr>
        </p:nvSpPr>
        <p:spPr>
          <a:xfrm>
            <a:off x="8432800" y="1263848"/>
            <a:ext cx="16850011" cy="111882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bg>
      <p:bgPr>
        <a:solidFill>
          <a:srgbClr val="0034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25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Nome Spin-off"/>
          <p:cNvSpPr txBox="1"/>
          <p:nvPr/>
        </p:nvSpPr>
        <p:spPr>
          <a:xfrm>
            <a:off x="3198920" y="5962713"/>
            <a:ext cx="8265860" cy="1790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lnSpc>
                <a:spcPct val="80000"/>
              </a:lnSpc>
              <a:defRPr sz="10100" spc="-202">
                <a:solidFill>
                  <a:srgbClr val="FFFFFF"/>
                </a:solidFill>
                <a:latin typeface="Graphik Light"/>
                <a:ea typeface="Graphik Light"/>
                <a:cs typeface="Graphik Light"/>
                <a:sym typeface="Graphik Light"/>
              </a:defRPr>
            </a:lvl1pPr>
          </a:lstStyle>
          <a:p>
            <a:r>
              <a:t>Nome Spin-off</a:t>
            </a:r>
          </a:p>
        </p:txBody>
      </p:sp>
      <p:pic>
        <p:nvPicPr>
          <p:cNvPr id="15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990" y="270216"/>
            <a:ext cx="6468358" cy="2196306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Presenter name — Data"/>
          <p:cNvSpPr txBox="1"/>
          <p:nvPr/>
        </p:nvSpPr>
        <p:spPr>
          <a:xfrm>
            <a:off x="927314" y="11803168"/>
            <a:ext cx="8606105" cy="1223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A9A9A9"/>
                </a:solidFill>
                <a:latin typeface="Graphik Light"/>
                <a:ea typeface="Graphik Light"/>
                <a:cs typeface="Graphik Light"/>
                <a:sym typeface="Graphik Light"/>
              </a:defRPr>
            </a:lvl1pPr>
          </a:lstStyle>
          <a:p>
            <a:r>
              <a:t>Presenter name — Data</a:t>
            </a:r>
          </a:p>
        </p:txBody>
      </p:sp>
      <p:sp>
        <p:nvSpPr>
          <p:cNvPr id="154" name="Se si usano più slide di quelle in questo template la domanda non sarà processata!!!!"/>
          <p:cNvSpPr txBox="1"/>
          <p:nvPr/>
        </p:nvSpPr>
        <p:spPr>
          <a:xfrm>
            <a:off x="15460443" y="1575184"/>
            <a:ext cx="8606106" cy="1747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A9A9A9"/>
                </a:solidFill>
                <a:latin typeface="Graphik Light"/>
                <a:ea typeface="Graphik Light"/>
                <a:cs typeface="Graphik Light"/>
                <a:sym typeface="Graphik Light"/>
              </a:defRPr>
            </a:lvl1pPr>
          </a:lstStyle>
          <a:p>
            <a:r>
              <a:rPr lang="it-IT" dirty="0"/>
              <a:t>Attenersi </a:t>
            </a:r>
            <a:r>
              <a:rPr lang="it-IT" b="1" dirty="0"/>
              <a:t>esclusivamente</a:t>
            </a:r>
            <a:r>
              <a:rPr lang="it-IT" dirty="0"/>
              <a:t> al numero delle slide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25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am e reclutamento a 3 anni"/>
          <p:cNvSpPr txBox="1"/>
          <p:nvPr/>
        </p:nvSpPr>
        <p:spPr>
          <a:xfrm>
            <a:off x="272194" y="528962"/>
            <a:ext cx="23839611" cy="935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rPr lang="it-IT" dirty="0"/>
              <a:t>Team</a:t>
            </a:r>
            <a:r>
              <a:rPr dirty="0"/>
              <a:t> e </a:t>
            </a:r>
            <a:r>
              <a:rPr dirty="0" err="1"/>
              <a:t>reclutamento</a:t>
            </a:r>
            <a:r>
              <a:rPr dirty="0"/>
              <a:t> a 3 anni</a:t>
            </a:r>
          </a:p>
        </p:txBody>
      </p:sp>
      <p:sp>
        <p:nvSpPr>
          <p:cNvPr id="181" name="descrivere come è composto il team evidenziando i dipendenti UNIPI e quali sono le assunzioni necessarie nei primi 3 anni"/>
          <p:cNvSpPr txBox="1"/>
          <p:nvPr/>
        </p:nvSpPr>
        <p:spPr>
          <a:xfrm>
            <a:off x="1043111" y="5984010"/>
            <a:ext cx="22297778" cy="1747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FFFFFF"/>
                </a:solidFill>
                <a:latin typeface="Graphik Light"/>
                <a:ea typeface="Graphik Light"/>
                <a:cs typeface="Graphik Light"/>
                <a:sym typeface="Graphik Light"/>
              </a:defRPr>
            </a:lvl1pPr>
          </a:lstStyle>
          <a:p>
            <a:r>
              <a:rPr lang="it-IT" dirty="0"/>
              <a:t>Descrivere</a:t>
            </a:r>
            <a:r>
              <a:rPr dirty="0"/>
              <a:t> come è </a:t>
            </a:r>
            <a:r>
              <a:rPr dirty="0" err="1"/>
              <a:t>composto</a:t>
            </a:r>
            <a:r>
              <a:rPr dirty="0"/>
              <a:t> il team </a:t>
            </a:r>
            <a:r>
              <a:rPr dirty="0" err="1"/>
              <a:t>evidenziando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dipendenti</a:t>
            </a:r>
            <a:r>
              <a:rPr dirty="0"/>
              <a:t> UNIPI e </a:t>
            </a:r>
            <a:r>
              <a:rPr dirty="0" err="1"/>
              <a:t>quali</a:t>
            </a:r>
            <a:r>
              <a:rPr dirty="0"/>
              <a:t> </a:t>
            </a:r>
            <a:r>
              <a:rPr dirty="0" err="1"/>
              <a:t>sono</a:t>
            </a:r>
            <a:r>
              <a:rPr dirty="0"/>
              <a:t> le </a:t>
            </a:r>
            <a:r>
              <a:rPr dirty="0" err="1"/>
              <a:t>assunzioni</a:t>
            </a:r>
            <a:r>
              <a:rPr dirty="0"/>
              <a:t> </a:t>
            </a:r>
            <a:r>
              <a:rPr dirty="0" err="1"/>
              <a:t>necessarie</a:t>
            </a:r>
            <a:r>
              <a:rPr dirty="0"/>
              <a:t> </a:t>
            </a:r>
            <a:r>
              <a:rPr dirty="0" err="1"/>
              <a:t>nei</a:t>
            </a:r>
            <a:r>
              <a:rPr dirty="0"/>
              <a:t> </a:t>
            </a:r>
            <a:r>
              <a:rPr dirty="0" err="1"/>
              <a:t>primi</a:t>
            </a:r>
            <a:r>
              <a:rPr dirty="0"/>
              <a:t> 3 anni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25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IP"/>
          <p:cNvSpPr txBox="1"/>
          <p:nvPr/>
        </p:nvSpPr>
        <p:spPr>
          <a:xfrm>
            <a:off x="272194" y="384927"/>
            <a:ext cx="23839611" cy="1223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IP</a:t>
            </a:r>
          </a:p>
        </p:txBody>
      </p:sp>
      <p:sp>
        <p:nvSpPr>
          <p:cNvPr id="184" name="descrivere la proprietà intellettuale su cui si basa la spin-off, la strategia di clearance per gli investitori"/>
          <p:cNvSpPr txBox="1"/>
          <p:nvPr/>
        </p:nvSpPr>
        <p:spPr>
          <a:xfrm>
            <a:off x="1043111" y="5984010"/>
            <a:ext cx="22297778" cy="1747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FFFFFF"/>
                </a:solidFill>
                <a:latin typeface="Graphik Light"/>
                <a:ea typeface="Graphik Light"/>
                <a:cs typeface="Graphik Light"/>
                <a:sym typeface="Graphik Light"/>
              </a:defRPr>
            </a:lvl1pPr>
          </a:lstStyle>
          <a:p>
            <a:r>
              <a:rPr lang="it-IT" dirty="0"/>
              <a:t>Descrivere</a:t>
            </a:r>
            <a:r>
              <a:rPr dirty="0"/>
              <a:t> la proprietà intellettuale su cui si basa la spin-off, la strategia di clearance per gli investitori</a:t>
            </a:r>
            <a:endParaRPr lang="it-IT"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25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income statement 3 anni"/>
          <p:cNvSpPr txBox="1"/>
          <p:nvPr/>
        </p:nvSpPr>
        <p:spPr>
          <a:xfrm>
            <a:off x="272194" y="528962"/>
            <a:ext cx="23839611" cy="935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rPr lang="it-IT" dirty="0" err="1"/>
              <a:t>Income</a:t>
            </a:r>
            <a:r>
              <a:rPr dirty="0"/>
              <a:t> statement 3 anni</a:t>
            </a:r>
          </a:p>
        </p:txBody>
      </p:sp>
      <p:sp>
        <p:nvSpPr>
          <p:cNvPr id="187" name="riportare una tabella dell’income statement a 3 anni in cui si evidenziano gli stream delle revenues e i costi dettagliati in costi della produzione in cui tra le varie voci si evidenzia il personale; costi operativi in cui tra le varie voci si evidenzia"/>
          <p:cNvSpPr txBox="1"/>
          <p:nvPr/>
        </p:nvSpPr>
        <p:spPr>
          <a:xfrm>
            <a:off x="1043111" y="3826420"/>
            <a:ext cx="22297778" cy="6853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FFFFFF"/>
                </a:solidFill>
                <a:latin typeface="Graphik Light"/>
                <a:ea typeface="Graphik Light"/>
                <a:cs typeface="Graphik Light"/>
                <a:sym typeface="Graphik Light"/>
              </a:defRPr>
            </a:pPr>
            <a:r>
              <a:rPr lang="it-IT" dirty="0"/>
              <a:t>Riportare</a:t>
            </a:r>
            <a:r>
              <a:rPr dirty="0"/>
              <a:t>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tabella</a:t>
            </a:r>
            <a:r>
              <a:rPr dirty="0"/>
              <a:t> </a:t>
            </a:r>
            <a:r>
              <a:rPr dirty="0" err="1"/>
              <a:t>dell’income</a:t>
            </a:r>
            <a:r>
              <a:rPr dirty="0"/>
              <a:t> statement a 3 anni in cui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evidenziano</a:t>
            </a:r>
            <a:r>
              <a:rPr dirty="0"/>
              <a:t> </a:t>
            </a:r>
            <a:r>
              <a:rPr dirty="0" err="1"/>
              <a:t>gli</a:t>
            </a:r>
            <a:r>
              <a:rPr dirty="0"/>
              <a:t> stream </a:t>
            </a:r>
            <a:r>
              <a:rPr dirty="0" err="1"/>
              <a:t>delle</a:t>
            </a:r>
            <a:r>
              <a:rPr dirty="0"/>
              <a:t> revenues e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costi</a:t>
            </a:r>
            <a:r>
              <a:rPr dirty="0"/>
              <a:t> </a:t>
            </a:r>
            <a:r>
              <a:rPr dirty="0" err="1"/>
              <a:t>dettagliati</a:t>
            </a:r>
            <a:r>
              <a:rPr dirty="0"/>
              <a:t> in </a:t>
            </a:r>
            <a:r>
              <a:rPr dirty="0" err="1"/>
              <a:t>costi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produzione</a:t>
            </a:r>
            <a:r>
              <a:rPr dirty="0"/>
              <a:t> in cui </a:t>
            </a:r>
            <a:r>
              <a:rPr dirty="0" err="1"/>
              <a:t>tra</a:t>
            </a:r>
            <a:r>
              <a:rPr dirty="0"/>
              <a:t> le </a:t>
            </a:r>
            <a:r>
              <a:rPr dirty="0" err="1"/>
              <a:t>varie</a:t>
            </a:r>
            <a:r>
              <a:rPr dirty="0"/>
              <a:t> </a:t>
            </a:r>
            <a:r>
              <a:rPr dirty="0" err="1"/>
              <a:t>voci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evidenzia</a:t>
            </a:r>
            <a:r>
              <a:rPr dirty="0"/>
              <a:t> il </a:t>
            </a:r>
            <a:r>
              <a:rPr dirty="0" err="1"/>
              <a:t>personale</a:t>
            </a:r>
            <a:r>
              <a:rPr dirty="0"/>
              <a:t>; </a:t>
            </a:r>
            <a:r>
              <a:rPr dirty="0" err="1"/>
              <a:t>costi</a:t>
            </a:r>
            <a:r>
              <a:rPr dirty="0"/>
              <a:t> </a:t>
            </a:r>
            <a:r>
              <a:rPr dirty="0" err="1"/>
              <a:t>operativi</a:t>
            </a:r>
            <a:r>
              <a:rPr dirty="0"/>
              <a:t> in cui </a:t>
            </a:r>
            <a:r>
              <a:rPr dirty="0" err="1"/>
              <a:t>tra</a:t>
            </a:r>
            <a:r>
              <a:rPr dirty="0"/>
              <a:t> le </a:t>
            </a:r>
            <a:r>
              <a:rPr dirty="0" err="1"/>
              <a:t>varie</a:t>
            </a:r>
            <a:r>
              <a:rPr dirty="0"/>
              <a:t> </a:t>
            </a:r>
            <a:r>
              <a:rPr dirty="0" err="1"/>
              <a:t>voci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evidenzia</a:t>
            </a:r>
            <a:r>
              <a:rPr dirty="0"/>
              <a:t> </a:t>
            </a:r>
            <a:r>
              <a:rPr dirty="0" err="1"/>
              <a:t>personale</a:t>
            </a:r>
            <a:r>
              <a:rPr dirty="0"/>
              <a:t> PTA, </a:t>
            </a:r>
            <a:r>
              <a:rPr dirty="0" err="1"/>
              <a:t>spazi</a:t>
            </a:r>
            <a:r>
              <a:rPr dirty="0"/>
              <a:t> e </a:t>
            </a:r>
            <a:r>
              <a:rPr dirty="0" err="1"/>
              <a:t>sevizi</a:t>
            </a:r>
            <a:r>
              <a:rPr dirty="0"/>
              <a:t>, </a:t>
            </a:r>
            <a:r>
              <a:rPr dirty="0" err="1"/>
              <a:t>comunicazione</a:t>
            </a:r>
            <a:r>
              <a:rPr dirty="0"/>
              <a:t> e </a:t>
            </a:r>
            <a:r>
              <a:rPr dirty="0" err="1"/>
              <a:t>disseminazione</a:t>
            </a:r>
            <a:r>
              <a:rPr dirty="0"/>
              <a:t>, marketing, </a:t>
            </a:r>
            <a:r>
              <a:rPr dirty="0" err="1"/>
              <a:t>consulenze</a:t>
            </a:r>
            <a:r>
              <a:rPr dirty="0"/>
              <a:t>, </a:t>
            </a:r>
            <a:r>
              <a:rPr dirty="0" err="1"/>
              <a:t>spese</a:t>
            </a:r>
            <a:r>
              <a:rPr dirty="0"/>
              <a:t> </a:t>
            </a:r>
            <a:r>
              <a:rPr dirty="0" err="1"/>
              <a:t>generali</a:t>
            </a:r>
            <a:r>
              <a:rPr dirty="0"/>
              <a:t> e ogni </a:t>
            </a:r>
            <a:r>
              <a:rPr dirty="0" err="1"/>
              <a:t>altra</a:t>
            </a:r>
            <a:r>
              <a:rPr dirty="0"/>
              <a:t> voce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ritenga</a:t>
            </a:r>
            <a:r>
              <a:rPr dirty="0"/>
              <a:t> utile.</a:t>
            </a:r>
          </a:p>
          <a:p>
            <a: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FFFFFF"/>
                </a:solidFill>
                <a:latin typeface="Graphik Light"/>
                <a:ea typeface="Graphik Light"/>
                <a:cs typeface="Graphik Light"/>
                <a:sym typeface="Graphik Light"/>
              </a:defRPr>
            </a:pPr>
            <a:r>
              <a:rPr dirty="0" err="1"/>
              <a:t>Evidenziare</a:t>
            </a:r>
            <a:r>
              <a:rPr dirty="0"/>
              <a:t> la </a:t>
            </a:r>
            <a:r>
              <a:rPr dirty="0" err="1"/>
              <a:t>necessità</a:t>
            </a:r>
            <a:r>
              <a:rPr dirty="0"/>
              <a:t> di </a:t>
            </a:r>
            <a:r>
              <a:rPr dirty="0" err="1"/>
              <a:t>capitale</a:t>
            </a:r>
            <a:r>
              <a:rPr dirty="0"/>
              <a:t> per il </a:t>
            </a:r>
            <a:r>
              <a:rPr dirty="0" err="1"/>
              <a:t>funzionamento</a:t>
            </a:r>
            <a:r>
              <a:rPr dirty="0"/>
              <a:t> da ricercare </a:t>
            </a:r>
            <a:r>
              <a:rPr dirty="0" err="1"/>
              <a:t>presso</a:t>
            </a:r>
            <a:r>
              <a:rPr dirty="0"/>
              <a:t> </a:t>
            </a:r>
            <a:r>
              <a:rPr dirty="0" err="1"/>
              <a:t>eventuali</a:t>
            </a:r>
            <a:r>
              <a:rPr dirty="0"/>
              <a:t> </a:t>
            </a:r>
            <a:r>
              <a:rPr dirty="0" err="1"/>
              <a:t>investitori</a:t>
            </a:r>
            <a:endParaRPr dirty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25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impatto"/>
          <p:cNvSpPr txBox="1"/>
          <p:nvPr/>
        </p:nvSpPr>
        <p:spPr>
          <a:xfrm>
            <a:off x="272194" y="528962"/>
            <a:ext cx="23839611" cy="935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rPr lang="it-IT" dirty="0"/>
              <a:t>Impatto</a:t>
            </a:r>
          </a:p>
        </p:txBody>
      </p:sp>
      <p:sp>
        <p:nvSpPr>
          <p:cNvPr id="190" name="descrivere l’impatto occupazionale, sociale, culturale ed economico previsto per la spin-off…"/>
          <p:cNvSpPr txBox="1"/>
          <p:nvPr/>
        </p:nvSpPr>
        <p:spPr>
          <a:xfrm>
            <a:off x="1043111" y="5462329"/>
            <a:ext cx="22297778" cy="27913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FFFFFF"/>
                </a:solidFill>
                <a:latin typeface="Graphik Light"/>
                <a:ea typeface="Graphik Light"/>
                <a:cs typeface="Graphik Light"/>
                <a:sym typeface="Graphik Light"/>
              </a:defRPr>
            </a:pPr>
            <a:r>
              <a:rPr lang="it-IT" dirty="0"/>
              <a:t>Descrivere</a:t>
            </a:r>
            <a:r>
              <a:rPr dirty="0"/>
              <a:t> </a:t>
            </a:r>
            <a:r>
              <a:rPr dirty="0" err="1"/>
              <a:t>l’impatto</a:t>
            </a:r>
            <a:r>
              <a:rPr dirty="0"/>
              <a:t> </a:t>
            </a:r>
            <a:r>
              <a:rPr dirty="0" err="1"/>
              <a:t>occupazionale</a:t>
            </a:r>
            <a:r>
              <a:rPr dirty="0"/>
              <a:t>, </a:t>
            </a:r>
            <a:r>
              <a:rPr dirty="0" err="1"/>
              <a:t>sociale</a:t>
            </a:r>
            <a:r>
              <a:rPr dirty="0"/>
              <a:t>, </a:t>
            </a:r>
            <a:r>
              <a:rPr dirty="0" err="1"/>
              <a:t>culturale</a:t>
            </a:r>
            <a:r>
              <a:rPr dirty="0"/>
              <a:t> ed </a:t>
            </a:r>
            <a:r>
              <a:rPr dirty="0" err="1"/>
              <a:t>economico</a:t>
            </a:r>
            <a:r>
              <a:rPr dirty="0"/>
              <a:t> </a:t>
            </a:r>
            <a:r>
              <a:rPr dirty="0" err="1"/>
              <a:t>previsto</a:t>
            </a:r>
            <a:r>
              <a:rPr dirty="0"/>
              <a:t> per la spin-off</a:t>
            </a:r>
          </a:p>
          <a:p>
            <a: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FFFFFF"/>
                </a:solidFill>
                <a:latin typeface="Graphik Light"/>
                <a:ea typeface="Graphik Light"/>
                <a:cs typeface="Graphik Light"/>
                <a:sym typeface="Graphik Light"/>
              </a:defRPr>
            </a:pPr>
            <a:r>
              <a:rPr dirty="0" err="1"/>
              <a:t>descrivere</a:t>
            </a:r>
            <a:r>
              <a:rPr dirty="0"/>
              <a:t> </a:t>
            </a:r>
            <a:r>
              <a:rPr dirty="0" err="1"/>
              <a:t>quali</a:t>
            </a:r>
            <a:r>
              <a:rPr dirty="0"/>
              <a:t> </a:t>
            </a:r>
            <a:r>
              <a:rPr dirty="0" err="1"/>
              <a:t>sono</a:t>
            </a:r>
            <a:r>
              <a:rPr dirty="0"/>
              <a:t> </a:t>
            </a:r>
            <a:r>
              <a:rPr dirty="0" err="1"/>
              <a:t>gli</a:t>
            </a:r>
            <a:r>
              <a:rPr dirty="0"/>
              <a:t> </a:t>
            </a:r>
            <a:r>
              <a:rPr dirty="0" err="1"/>
              <a:t>aspetti</a:t>
            </a:r>
            <a:r>
              <a:rPr dirty="0"/>
              <a:t> ESG </a:t>
            </a:r>
            <a:r>
              <a:rPr dirty="0" err="1"/>
              <a:t>affrontati</a:t>
            </a:r>
            <a:r>
              <a:rPr dirty="0"/>
              <a:t> e come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25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razie per il vostro tempo"/>
          <p:cNvSpPr txBox="1"/>
          <p:nvPr/>
        </p:nvSpPr>
        <p:spPr>
          <a:xfrm>
            <a:off x="8341681" y="6682781"/>
            <a:ext cx="14168845" cy="1790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lnSpc>
                <a:spcPct val="80000"/>
              </a:lnSpc>
              <a:defRPr sz="10100" spc="-202">
                <a:solidFill>
                  <a:srgbClr val="FFFFFF"/>
                </a:solidFill>
                <a:latin typeface="Graphik Light"/>
                <a:ea typeface="Graphik Light"/>
                <a:cs typeface="Graphik Light"/>
                <a:sym typeface="Graphik Light"/>
              </a:defRPr>
            </a:lvl1pPr>
          </a:lstStyle>
          <a:p>
            <a:r>
              <a:t>grazie per il vostro tempo</a:t>
            </a:r>
          </a:p>
        </p:txBody>
      </p:sp>
      <p:pic>
        <p:nvPicPr>
          <p:cNvPr id="193" name="Group" descr="Gro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990" y="557342"/>
            <a:ext cx="6468358" cy="219630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25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roblema"/>
          <p:cNvSpPr txBox="1"/>
          <p:nvPr/>
        </p:nvSpPr>
        <p:spPr>
          <a:xfrm>
            <a:off x="272194" y="528962"/>
            <a:ext cx="23839611" cy="935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rPr lang="it-IT" dirty="0"/>
              <a:t>Problema</a:t>
            </a:r>
          </a:p>
        </p:txBody>
      </p:sp>
      <p:sp>
        <p:nvSpPr>
          <p:cNvPr id="157" name="descrivere il problema che si intende risolvere mostrando come questo sia un reale problema"/>
          <p:cNvSpPr txBox="1"/>
          <p:nvPr/>
        </p:nvSpPr>
        <p:spPr>
          <a:xfrm>
            <a:off x="1456883" y="5714970"/>
            <a:ext cx="22297778" cy="1747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FFFFFF"/>
                </a:solidFill>
                <a:latin typeface="Graphik Light"/>
                <a:ea typeface="Graphik Light"/>
                <a:cs typeface="Graphik Light"/>
                <a:sym typeface="Graphik Light"/>
              </a:defRPr>
            </a:lvl1pPr>
          </a:lstStyle>
          <a:p>
            <a:r>
              <a:rPr lang="it-IT" dirty="0"/>
              <a:t>Descrivere</a:t>
            </a:r>
            <a:r>
              <a:rPr dirty="0"/>
              <a:t> il problema che si intende risolvere mostrando come questo sia un reale problema</a:t>
            </a:r>
            <a:endParaRPr lang="it-IT" dirty="0" err="1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25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oluzione"/>
          <p:cNvSpPr txBox="1"/>
          <p:nvPr/>
        </p:nvSpPr>
        <p:spPr>
          <a:xfrm>
            <a:off x="272194" y="528962"/>
            <a:ext cx="23839611" cy="935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rPr lang="it-IT" dirty="0"/>
              <a:t>Soluzione</a:t>
            </a:r>
          </a:p>
        </p:txBody>
      </p:sp>
      <p:sp>
        <p:nvSpPr>
          <p:cNvPr id="160" name="descrivere la soluzione/prodotto che si vuole realizzare per risolvere il problema mostrando come tale soluzione sia legata alle attività di ricerca/competenze acquisite presso UNIPI"/>
          <p:cNvSpPr txBox="1"/>
          <p:nvPr/>
        </p:nvSpPr>
        <p:spPr>
          <a:xfrm>
            <a:off x="1456883" y="5308704"/>
            <a:ext cx="22297778" cy="25605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FFFFFF"/>
                </a:solidFill>
                <a:latin typeface="Graphik Light"/>
                <a:ea typeface="Graphik Light"/>
                <a:cs typeface="Graphik Light"/>
                <a:sym typeface="Graphik Light"/>
              </a:defRPr>
            </a:lvl1pPr>
          </a:lstStyle>
          <a:p>
            <a:r>
              <a:rPr lang="it-IT" dirty="0"/>
              <a:t>Descrivere</a:t>
            </a:r>
            <a:r>
              <a:rPr dirty="0"/>
              <a:t> la </a:t>
            </a:r>
            <a:r>
              <a:rPr dirty="0" err="1"/>
              <a:t>soluzione</a:t>
            </a:r>
            <a:r>
              <a:rPr dirty="0"/>
              <a:t>/</a:t>
            </a:r>
            <a:r>
              <a:rPr dirty="0" err="1"/>
              <a:t>prodotto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vuole</a:t>
            </a:r>
            <a:r>
              <a:rPr dirty="0"/>
              <a:t> </a:t>
            </a:r>
            <a:r>
              <a:rPr dirty="0" err="1"/>
              <a:t>realizzare</a:t>
            </a:r>
            <a:r>
              <a:rPr dirty="0"/>
              <a:t> per </a:t>
            </a:r>
            <a:r>
              <a:rPr dirty="0" err="1"/>
              <a:t>risolvere</a:t>
            </a:r>
            <a:r>
              <a:rPr dirty="0"/>
              <a:t> il </a:t>
            </a:r>
            <a:r>
              <a:rPr dirty="0" err="1"/>
              <a:t>problema</a:t>
            </a:r>
            <a:r>
              <a:rPr dirty="0"/>
              <a:t> </a:t>
            </a:r>
            <a:r>
              <a:rPr dirty="0" err="1"/>
              <a:t>mostrando</a:t>
            </a:r>
            <a:r>
              <a:rPr dirty="0"/>
              <a:t> come tale </a:t>
            </a:r>
            <a:r>
              <a:rPr dirty="0" err="1"/>
              <a:t>soluzione</a:t>
            </a:r>
            <a:r>
              <a:rPr dirty="0"/>
              <a:t> </a:t>
            </a:r>
            <a:r>
              <a:rPr dirty="0" err="1"/>
              <a:t>sia</a:t>
            </a:r>
            <a:r>
              <a:rPr dirty="0"/>
              <a:t> </a:t>
            </a:r>
            <a:r>
              <a:rPr dirty="0" err="1"/>
              <a:t>legata</a:t>
            </a:r>
            <a:r>
              <a:rPr dirty="0"/>
              <a:t> alle </a:t>
            </a:r>
            <a:r>
              <a:rPr dirty="0" err="1"/>
              <a:t>attività</a:t>
            </a:r>
            <a:r>
              <a:rPr dirty="0"/>
              <a:t> di </a:t>
            </a:r>
            <a:r>
              <a:rPr dirty="0" err="1"/>
              <a:t>ricerca</a:t>
            </a:r>
            <a:r>
              <a:rPr dirty="0"/>
              <a:t>/</a:t>
            </a:r>
            <a:r>
              <a:rPr dirty="0" err="1"/>
              <a:t>competenze</a:t>
            </a:r>
            <a:r>
              <a:rPr dirty="0"/>
              <a:t> </a:t>
            </a:r>
            <a:r>
              <a:rPr dirty="0" err="1"/>
              <a:t>acquisite</a:t>
            </a:r>
            <a:r>
              <a:rPr dirty="0"/>
              <a:t> </a:t>
            </a:r>
            <a:r>
              <a:rPr dirty="0" err="1"/>
              <a:t>presso</a:t>
            </a:r>
            <a:r>
              <a:rPr dirty="0"/>
              <a:t> UNIPI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25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arattere innovativo"/>
          <p:cNvSpPr txBox="1"/>
          <p:nvPr/>
        </p:nvSpPr>
        <p:spPr>
          <a:xfrm>
            <a:off x="272194" y="528962"/>
            <a:ext cx="23839611" cy="935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rPr lang="it-IT" dirty="0"/>
              <a:t>Carattere</a:t>
            </a:r>
            <a:r>
              <a:rPr dirty="0"/>
              <a:t> innovativo</a:t>
            </a:r>
            <a:endParaRPr lang="it-IT" dirty="0"/>
          </a:p>
        </p:txBody>
      </p:sp>
      <p:sp>
        <p:nvSpPr>
          <p:cNvPr id="163" name="motivare perché la soluzione proposta è innovativa"/>
          <p:cNvSpPr txBox="1"/>
          <p:nvPr/>
        </p:nvSpPr>
        <p:spPr>
          <a:xfrm>
            <a:off x="1456883" y="6121235"/>
            <a:ext cx="22297778" cy="935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FFFFFF"/>
                </a:solidFill>
                <a:latin typeface="Graphik Light"/>
                <a:ea typeface="Graphik Light"/>
                <a:cs typeface="Graphik Light"/>
                <a:sym typeface="Graphik Light"/>
              </a:defRPr>
            </a:lvl1pPr>
          </a:lstStyle>
          <a:p>
            <a:r>
              <a:rPr lang="it-IT" dirty="0"/>
              <a:t>Motivare</a:t>
            </a:r>
            <a:r>
              <a:rPr dirty="0"/>
              <a:t> perché la soluzione proposta è innovativa</a:t>
            </a:r>
            <a:endParaRPr lang="it-IT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25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mercato di riferimento e crescita"/>
          <p:cNvSpPr txBox="1"/>
          <p:nvPr/>
        </p:nvSpPr>
        <p:spPr>
          <a:xfrm>
            <a:off x="272194" y="384927"/>
            <a:ext cx="23839611" cy="1223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mercato di riferimento e crescita</a:t>
            </a:r>
          </a:p>
        </p:txBody>
      </p:sp>
      <p:sp>
        <p:nvSpPr>
          <p:cNvPr id="166" name="descrivere il mercato di riferimento, la sua dimensione e le prospettive di crescita"/>
          <p:cNvSpPr txBox="1"/>
          <p:nvPr/>
        </p:nvSpPr>
        <p:spPr>
          <a:xfrm>
            <a:off x="1456883" y="5714969"/>
            <a:ext cx="22297778" cy="1747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FFFFFF"/>
                </a:solidFill>
                <a:latin typeface="Graphik Light"/>
                <a:ea typeface="Graphik Light"/>
                <a:cs typeface="Graphik Light"/>
                <a:sym typeface="Graphik Light"/>
              </a:defRPr>
            </a:lvl1pPr>
          </a:lstStyle>
          <a:p>
            <a:r>
              <a:rPr lang="it-IT" dirty="0"/>
              <a:t>Descrivere</a:t>
            </a:r>
            <a:r>
              <a:rPr dirty="0"/>
              <a:t> il mercato di riferimento, la sua dimensione e le prospettive di crescita</a:t>
            </a:r>
            <a:endParaRPr lang="it-IT" dirty="0" err="1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25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ompetitor"/>
          <p:cNvSpPr txBox="1"/>
          <p:nvPr/>
        </p:nvSpPr>
        <p:spPr>
          <a:xfrm>
            <a:off x="272194" y="528962"/>
            <a:ext cx="23839611" cy="935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rPr lang="it-IT" dirty="0"/>
              <a:t>Competitor</a:t>
            </a:r>
            <a:endParaRPr dirty="0"/>
          </a:p>
        </p:txBody>
      </p:sp>
      <p:sp>
        <p:nvSpPr>
          <p:cNvPr id="169" name="presentare una griglia della concorrenza"/>
          <p:cNvSpPr txBox="1"/>
          <p:nvPr/>
        </p:nvSpPr>
        <p:spPr>
          <a:xfrm>
            <a:off x="1641410" y="5567652"/>
            <a:ext cx="22297778" cy="935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FFFFFF"/>
                </a:solidFill>
                <a:latin typeface="Graphik Light"/>
                <a:ea typeface="Graphik Light"/>
                <a:cs typeface="Graphik Light"/>
                <a:sym typeface="Graphik Light"/>
              </a:defRPr>
            </a:lvl1pPr>
          </a:lstStyle>
          <a:p>
            <a:r>
              <a:rPr lang="it-IT" dirty="0"/>
              <a:t>Presentare</a:t>
            </a:r>
            <a:r>
              <a:rPr dirty="0"/>
              <a:t> una griglia della concorrenza</a:t>
            </a:r>
            <a:endParaRPr lang="it-IT"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25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WOT analysis"/>
          <p:cNvSpPr txBox="1"/>
          <p:nvPr/>
        </p:nvSpPr>
        <p:spPr>
          <a:xfrm>
            <a:off x="272194" y="384927"/>
            <a:ext cx="23839611" cy="1223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SWOT analysis</a:t>
            </a:r>
          </a:p>
        </p:txBody>
      </p:sp>
      <p:sp>
        <p:nvSpPr>
          <p:cNvPr id="172" name="riportare i 4 quadranti della swot analysis"/>
          <p:cNvSpPr txBox="1"/>
          <p:nvPr/>
        </p:nvSpPr>
        <p:spPr>
          <a:xfrm>
            <a:off x="1641410" y="5567652"/>
            <a:ext cx="22297778" cy="935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FFFFFF"/>
                </a:solidFill>
                <a:latin typeface="Graphik Light"/>
                <a:ea typeface="Graphik Light"/>
                <a:cs typeface="Graphik Light"/>
                <a:sym typeface="Graphik Light"/>
              </a:defRPr>
            </a:lvl1pPr>
          </a:lstStyle>
          <a:p>
            <a:r>
              <a:rPr lang="it-IT" dirty="0"/>
              <a:t>Riportare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4 </a:t>
            </a:r>
            <a:r>
              <a:rPr dirty="0" err="1"/>
              <a:t>quadranti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swot analysis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25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modello di business"/>
          <p:cNvSpPr txBox="1"/>
          <p:nvPr/>
        </p:nvSpPr>
        <p:spPr>
          <a:xfrm>
            <a:off x="272194" y="528962"/>
            <a:ext cx="23839611" cy="935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rPr lang="it-IT" dirty="0"/>
              <a:t>Modello</a:t>
            </a:r>
            <a:r>
              <a:rPr dirty="0"/>
              <a:t> di business</a:t>
            </a:r>
          </a:p>
        </p:txBody>
      </p:sp>
      <p:sp>
        <p:nvSpPr>
          <p:cNvPr id="175" name="descrivere come si generano le revenues e quali sono le strategie di pricing"/>
          <p:cNvSpPr txBox="1"/>
          <p:nvPr/>
        </p:nvSpPr>
        <p:spPr>
          <a:xfrm>
            <a:off x="1043111" y="5984010"/>
            <a:ext cx="22297778" cy="1747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FFFFFF"/>
                </a:solidFill>
                <a:latin typeface="Graphik Light"/>
                <a:ea typeface="Graphik Light"/>
                <a:cs typeface="Graphik Light"/>
                <a:sym typeface="Graphik Light"/>
              </a:defRPr>
            </a:lvl1pPr>
          </a:lstStyle>
          <a:p>
            <a:r>
              <a:rPr lang="it-IT" dirty="0"/>
              <a:t>Descrivere</a:t>
            </a:r>
            <a:r>
              <a:rPr dirty="0"/>
              <a:t> come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generano</a:t>
            </a:r>
            <a:r>
              <a:rPr dirty="0"/>
              <a:t> le revenues e </a:t>
            </a:r>
            <a:r>
              <a:rPr dirty="0" err="1"/>
              <a:t>quali</a:t>
            </a:r>
            <a:r>
              <a:rPr dirty="0"/>
              <a:t> </a:t>
            </a:r>
            <a:r>
              <a:rPr dirty="0" err="1"/>
              <a:t>sono</a:t>
            </a:r>
            <a:r>
              <a:rPr dirty="0"/>
              <a:t> le </a:t>
            </a:r>
            <a:r>
              <a:rPr dirty="0" err="1"/>
              <a:t>strategie</a:t>
            </a:r>
            <a:r>
              <a:rPr dirty="0"/>
              <a:t> di pricing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25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iano operativo a 3 anni"/>
          <p:cNvSpPr txBox="1"/>
          <p:nvPr/>
        </p:nvSpPr>
        <p:spPr>
          <a:xfrm>
            <a:off x="272194" y="528962"/>
            <a:ext cx="23839611" cy="935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rPr lang="it-IT" dirty="0"/>
              <a:t>Piano</a:t>
            </a:r>
            <a:r>
              <a:rPr dirty="0"/>
              <a:t> </a:t>
            </a:r>
            <a:r>
              <a:rPr dirty="0" err="1"/>
              <a:t>operativo</a:t>
            </a:r>
            <a:r>
              <a:rPr dirty="0"/>
              <a:t> a 3 anni</a:t>
            </a:r>
          </a:p>
        </p:txBody>
      </p:sp>
      <p:sp>
        <p:nvSpPr>
          <p:cNvPr id="178" name="quali sono le strategie di sviluppo e la roadmap con le milestone sulla linea del tempo"/>
          <p:cNvSpPr txBox="1"/>
          <p:nvPr/>
        </p:nvSpPr>
        <p:spPr>
          <a:xfrm>
            <a:off x="1043111" y="5984010"/>
            <a:ext cx="22297778" cy="1747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80000"/>
              </a:lnSpc>
              <a:spcBef>
                <a:spcPts val="1800"/>
              </a:spcBef>
              <a:defRPr sz="6600" spc="-132">
                <a:solidFill>
                  <a:srgbClr val="FFFFFF"/>
                </a:solidFill>
                <a:latin typeface="Graphik Light"/>
                <a:ea typeface="Graphik Light"/>
                <a:cs typeface="Graphik Light"/>
                <a:sym typeface="Graphik Light"/>
              </a:defRPr>
            </a:lvl1pPr>
          </a:lstStyle>
          <a:p>
            <a:r>
              <a:rPr lang="it-IT" dirty="0"/>
              <a:t>Quali</a:t>
            </a:r>
            <a:r>
              <a:rPr dirty="0"/>
              <a:t> </a:t>
            </a:r>
            <a:r>
              <a:rPr dirty="0" err="1"/>
              <a:t>sono</a:t>
            </a:r>
            <a:r>
              <a:rPr dirty="0"/>
              <a:t> le </a:t>
            </a:r>
            <a:r>
              <a:rPr dirty="0" err="1"/>
              <a:t>strategie</a:t>
            </a:r>
            <a:r>
              <a:rPr dirty="0"/>
              <a:t> di </a:t>
            </a:r>
            <a:r>
              <a:rPr dirty="0" err="1"/>
              <a:t>sviluppo</a:t>
            </a:r>
            <a:r>
              <a:rPr dirty="0"/>
              <a:t> e la roadmap con le milestone </a:t>
            </a:r>
            <a:r>
              <a:rPr dirty="0" err="1"/>
              <a:t>sulla</a:t>
            </a:r>
            <a:r>
              <a:rPr dirty="0"/>
              <a:t> </a:t>
            </a:r>
            <a:r>
              <a:rPr dirty="0" err="1"/>
              <a:t>linea</a:t>
            </a:r>
            <a:r>
              <a:rPr dirty="0"/>
              <a:t> del tempo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30_BasicColor">
  <a:themeElements>
    <a:clrScheme name="30_BasicColor">
      <a:dk1>
        <a:srgbClr val="5E5E5E"/>
      </a:dk1>
      <a:lt1>
        <a:srgbClr val="003462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0_BasicColor">
  <a:themeElements>
    <a:clrScheme name="30_BasicColor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EC86833EED7714EA0621CDBBE3640C2" ma:contentTypeVersion="0" ma:contentTypeDescription="Creare un nuovo documento." ma:contentTypeScope="" ma:versionID="fd43211de8d1f2656a8be98d1e09a14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5194ef39032683069acb23aaa50848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A820DC-5066-4CFF-BB22-A984E06C93A5}">
  <ds:schemaRefs>
    <ds:schemaRef ds:uri="http://schemas.microsoft.com/office/2006/metadata/properties"/>
    <ds:schemaRef ds:uri="http://schemas.microsoft.com/office/infopath/2007/PartnerControls"/>
    <ds:schemaRef ds:uri="96a7a1c4-bdc1-4ddb-8176-30a417261684"/>
    <ds:schemaRef ds:uri="e2752add-db63-433b-ac2b-ff3a93b27cb4"/>
  </ds:schemaRefs>
</ds:datastoreItem>
</file>

<file path=customXml/itemProps2.xml><?xml version="1.0" encoding="utf-8"?>
<ds:datastoreItem xmlns:ds="http://schemas.openxmlformats.org/officeDocument/2006/customXml" ds:itemID="{8F6F2009-1026-44A8-A916-BEB40C18C7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1D630B-AC5A-43FE-9676-E45240586E62}"/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Personalizzato</PresentationFormat>
  <Slides>14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30_BasicColor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21</cp:revision>
  <dcterms:modified xsi:type="dcterms:W3CDTF">2025-09-03T13:20:07Z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0x010100BEC86833EED7714EA0621CDBBE3640C2</vt:lpwstr>
  </property>
  <property fmtid="{D5CDD505-2E9C-101B-9397-08002B2CF9AE}" pid="3" name="MediaServiceImageTags">
    <vt:lpwstr/>
  </property>
</Properties>
</file>